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4758"/>
    <a:srgbClr val="124F62"/>
    <a:srgbClr val="3BAE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971" autoAdjust="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8ECA5-E318-42A4-8E6E-8DDCA9385334}"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5B9FF-A998-4D69-8623-B11C990A2B79}" type="slidenum">
              <a:rPr lang="en-GB" smtClean="0"/>
              <a:t>‹#›</a:t>
            </a:fld>
            <a:endParaRPr lang="en-GB"/>
          </a:p>
        </p:txBody>
      </p:sp>
    </p:spTree>
    <p:extLst>
      <p:ext uri="{BB962C8B-B14F-4D97-AF65-F5344CB8AC3E}">
        <p14:creationId xmlns:p14="http://schemas.microsoft.com/office/powerpoint/2010/main" val="350874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5B9FF-A998-4D69-8623-B11C990A2B79}" type="slidenum">
              <a:rPr lang="en-GB" smtClean="0"/>
              <a:t>1</a:t>
            </a:fld>
            <a:endParaRPr lang="en-GB"/>
          </a:p>
        </p:txBody>
      </p:sp>
    </p:spTree>
    <p:extLst>
      <p:ext uri="{BB962C8B-B14F-4D97-AF65-F5344CB8AC3E}">
        <p14:creationId xmlns:p14="http://schemas.microsoft.com/office/powerpoint/2010/main" val="338163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What Matt</a:t>
            </a:r>
            <a:r>
              <a:rPr lang="en-GB" baseline="0" dirty="0" smtClean="0"/>
              <a:t> proposed was illegal.  It put at risk Paul’s safety, made any data collected unreliable and if it had come to light would have caused significant damage to PNN through financial penalties and reputational damage, if not worse.</a:t>
            </a:r>
          </a:p>
          <a:p>
            <a:r>
              <a:rPr lang="en-GB" baseline="0" dirty="0" smtClean="0"/>
              <a:t>2. Testing in cell samples, animals or using computer programmes provide valuable information on how drugs and devices work and how biological systems react to them. However, they will never match the environment of the human body. This is due to the complexity of the human body and is especially relevant with the brain. Until something is tried in a human body, scientists can never be 100% sure how a therapy will interact with the body. Unfortunately there are examples of new treatments in the history of clinical trials where the human body has reacted differently than expected (for example see Northwick Park).</a:t>
            </a:r>
          </a:p>
          <a:p>
            <a:r>
              <a:rPr lang="en-GB" baseline="0" dirty="0" smtClean="0"/>
              <a:t>3. Informed consent is a vital concept of clinical trials. With Paul coping with a terminal illness and on a range of medication, he might not be capable of providing this informed consent. He also has a vested interest in the product meaning that he may not accurately report side effects or might over report any benefits, even if this is not done consciously. It may also be possible for his condition to affect the functioning of the device meaning that any data cannot be generalised. As any data generated is illegal, it cannot be published meaning that it cannot be independently verified. </a:t>
            </a:r>
            <a:endParaRPr lang="en-GB" dirty="0"/>
          </a:p>
        </p:txBody>
      </p:sp>
      <p:sp>
        <p:nvSpPr>
          <p:cNvPr id="4" name="Slide Number Placeholder 3"/>
          <p:cNvSpPr>
            <a:spLocks noGrp="1"/>
          </p:cNvSpPr>
          <p:nvPr>
            <p:ph type="sldNum" sz="quarter" idx="10"/>
          </p:nvPr>
        </p:nvSpPr>
        <p:spPr/>
        <p:txBody>
          <a:bodyPr/>
          <a:lstStyle/>
          <a:p>
            <a:fld id="{5395B9FF-A998-4D69-8623-B11C990A2B79}" type="slidenum">
              <a:rPr lang="en-GB" smtClean="0"/>
              <a:t>3</a:t>
            </a:fld>
            <a:endParaRPr lang="en-GB"/>
          </a:p>
        </p:txBody>
      </p:sp>
    </p:spTree>
    <p:extLst>
      <p:ext uri="{BB962C8B-B14F-4D97-AF65-F5344CB8AC3E}">
        <p14:creationId xmlns:p14="http://schemas.microsoft.com/office/powerpoint/2010/main" val="3606545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r>
              <a:rPr lang="en-GB" baseline="0" dirty="0" smtClean="0"/>
              <a:t>. </a:t>
            </a:r>
            <a:r>
              <a:rPr lang="en-GB" baseline="0" dirty="0" smtClean="0"/>
              <a:t>Private funders will want to maximise their investment and are likely to push for ways to maximise profit.  This may include the use of the technology in non-healthcare areas.  They may also push to maximise costs, potentially depriving access to the poor. It may also lead to the suppressed exploration of avenues that may be more useful to people but less profitable to investors. </a:t>
            </a:r>
          </a:p>
          <a:p>
            <a:r>
              <a:rPr lang="en-GB" baseline="0" dirty="0" smtClean="0"/>
              <a:t>2. </a:t>
            </a:r>
            <a:r>
              <a:rPr lang="en-GB" baseline="0" dirty="0" smtClean="0"/>
              <a:t>Data from the brain may potentially provide multiple avenues, even if it does not become possible to translate signals into thoughts and memories.  Data is big business. Health data is especially so for insurance companies and healthcare systems.  Advertising companies may want to use it to target their adverts towards specific groups. There are also questions about ownership of data and legal implications. It could even be exploited for the abuse of human rights. </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3. Angry</a:t>
            </a:r>
            <a:r>
              <a:rPr lang="en-GB" baseline="0" dirty="0" smtClean="0"/>
              <a:t> and negative. Members of the board will have invested time and money in PNN. That will now have been lost without any consultation with them. </a:t>
            </a:r>
          </a:p>
          <a:p>
            <a:endParaRPr lang="en-GB" dirty="0"/>
          </a:p>
        </p:txBody>
      </p:sp>
      <p:sp>
        <p:nvSpPr>
          <p:cNvPr id="4" name="Slide Number Placeholder 3"/>
          <p:cNvSpPr>
            <a:spLocks noGrp="1"/>
          </p:cNvSpPr>
          <p:nvPr>
            <p:ph type="sldNum" sz="quarter" idx="10"/>
          </p:nvPr>
        </p:nvSpPr>
        <p:spPr/>
        <p:txBody>
          <a:bodyPr/>
          <a:lstStyle/>
          <a:p>
            <a:fld id="{5395B9FF-A998-4D69-8623-B11C990A2B79}" type="slidenum">
              <a:rPr lang="en-GB" smtClean="0"/>
              <a:t>6</a:t>
            </a:fld>
            <a:endParaRPr lang="en-GB"/>
          </a:p>
        </p:txBody>
      </p:sp>
    </p:spTree>
    <p:extLst>
      <p:ext uri="{BB962C8B-B14F-4D97-AF65-F5344CB8AC3E}">
        <p14:creationId xmlns:p14="http://schemas.microsoft.com/office/powerpoint/2010/main" val="365638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Left</a:t>
            </a:r>
            <a:r>
              <a:rPr lang="en-GB" baseline="0" dirty="0" smtClean="0"/>
              <a:t> </a:t>
            </a:r>
            <a:r>
              <a:rPr lang="en-GB" dirty="0" smtClean="0"/>
              <a:t>– </a:t>
            </a:r>
            <a:r>
              <a:rPr lang="en-GB" dirty="0" smtClean="0"/>
              <a:t>production of goods</a:t>
            </a:r>
            <a:r>
              <a:rPr lang="en-GB" baseline="0" dirty="0" smtClean="0"/>
              <a:t> and services is either partially or fully regulated by the government. Primary concern is an equitable distribution of wealth. </a:t>
            </a:r>
            <a:endParaRPr lang="en-GB" dirty="0" smtClean="0"/>
          </a:p>
          <a:p>
            <a:pPr marL="0" indent="0">
              <a:buNone/>
            </a:pPr>
            <a:r>
              <a:rPr lang="en-GB" dirty="0" smtClean="0"/>
              <a:t>Right</a:t>
            </a:r>
            <a:r>
              <a:rPr lang="en-GB" baseline="0" dirty="0" smtClean="0"/>
              <a:t> </a:t>
            </a:r>
            <a:r>
              <a:rPr lang="en-GB" dirty="0" smtClean="0"/>
              <a:t>– </a:t>
            </a:r>
            <a:r>
              <a:rPr lang="en-GB" dirty="0" smtClean="0"/>
              <a:t>relies on free</a:t>
            </a:r>
            <a:r>
              <a:rPr lang="en-GB" baseline="0" dirty="0" smtClean="0"/>
              <a:t> market conditions for the creation of wealth. Production is based on supply and demand with efficiency having priority over equality.</a:t>
            </a:r>
          </a:p>
          <a:p>
            <a:pPr marL="0" indent="0">
              <a:buNone/>
            </a:pPr>
            <a:r>
              <a:rPr lang="en-GB" baseline="0" dirty="0" smtClean="0"/>
              <a:t>PNN want equal access to Apogee, through the national health service</a:t>
            </a:r>
          </a:p>
          <a:p>
            <a:pPr marL="0" indent="0">
              <a:buNone/>
            </a:pPr>
            <a:r>
              <a:rPr lang="en-GB" baseline="0" dirty="0" smtClean="0"/>
              <a:t>2. If Apogee continued then some will benefit however these are likely to be the </a:t>
            </a:r>
            <a:r>
              <a:rPr lang="en-GB" baseline="0" dirty="0" err="1" smtClean="0"/>
              <a:t>weathy</a:t>
            </a:r>
            <a:r>
              <a:rPr lang="en-GB" baseline="0" dirty="0" smtClean="0"/>
              <a:t> who already have access to better healthcare than others. Apogee may lead to further health inequality, detrimentally affecting the less well off.</a:t>
            </a:r>
          </a:p>
          <a:p>
            <a:pPr marL="0" indent="0">
              <a:buNone/>
            </a:pPr>
            <a:r>
              <a:rPr lang="en-GB" baseline="0" dirty="0" smtClean="0"/>
              <a:t>3. Capitalism will see the use of technology in those areas which are profitable to do so regardless of what is ethically right. An issue may be whether the technology is adapted for non-health based reasons.</a:t>
            </a:r>
          </a:p>
          <a:p>
            <a:pPr marL="0" indent="0">
              <a:buNone/>
            </a:pPr>
            <a:r>
              <a:rPr lang="en-GB" baseline="0" dirty="0" smtClean="0"/>
              <a:t>4. There are a number of different accounts of data breaches associated with large databases.  Some of these are due to carelessness by a company, others are due to malicious attacks by hackers. How those databases are utilised is another issue. It may be used to identify trends that can improve health and healthcare.. It may also be possible to use the data for other reasons that do not benefit the people whose data it is but does benefit the companies and governments who collect the data.</a:t>
            </a:r>
            <a:endParaRPr lang="en-GB" dirty="0"/>
          </a:p>
        </p:txBody>
      </p:sp>
      <p:sp>
        <p:nvSpPr>
          <p:cNvPr id="4" name="Slide Number Placeholder 3"/>
          <p:cNvSpPr>
            <a:spLocks noGrp="1"/>
          </p:cNvSpPr>
          <p:nvPr>
            <p:ph type="sldNum" sz="quarter" idx="10"/>
          </p:nvPr>
        </p:nvSpPr>
        <p:spPr/>
        <p:txBody>
          <a:bodyPr/>
          <a:lstStyle/>
          <a:p>
            <a:fld id="{5395B9FF-A998-4D69-8623-B11C990A2B79}" type="slidenum">
              <a:rPr lang="en-GB" smtClean="0"/>
              <a:t>9</a:t>
            </a:fld>
            <a:endParaRPr lang="en-GB"/>
          </a:p>
        </p:txBody>
      </p:sp>
    </p:spTree>
    <p:extLst>
      <p:ext uri="{BB962C8B-B14F-4D97-AF65-F5344CB8AC3E}">
        <p14:creationId xmlns:p14="http://schemas.microsoft.com/office/powerpoint/2010/main" val="226011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5B9FF-A998-4D69-8623-B11C990A2B79}" type="slidenum">
              <a:rPr lang="en-GB" smtClean="0"/>
              <a:t>10</a:t>
            </a:fld>
            <a:endParaRPr lang="en-GB"/>
          </a:p>
        </p:txBody>
      </p:sp>
    </p:spTree>
    <p:extLst>
      <p:ext uri="{BB962C8B-B14F-4D97-AF65-F5344CB8AC3E}">
        <p14:creationId xmlns:p14="http://schemas.microsoft.com/office/powerpoint/2010/main" val="156937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Regulation is put in place by governments in order to protect the rights and welfare</a:t>
            </a:r>
            <a:r>
              <a:rPr lang="en-GB" baseline="0" dirty="0" smtClean="0"/>
              <a:t> of participants and the safety and benefit</a:t>
            </a:r>
            <a:r>
              <a:rPr lang="en-GB" dirty="0" smtClean="0"/>
              <a:t> of the population</a:t>
            </a:r>
            <a:r>
              <a:rPr lang="en-GB" baseline="0" dirty="0" smtClean="0"/>
              <a:t>.  It looks to ensure that products that are introduced to the market are safe and efficacious due to sound, reliable research. </a:t>
            </a:r>
          </a:p>
          <a:p>
            <a:pPr marL="228600" indent="-228600">
              <a:buAutoNum type="arabicPeriod"/>
            </a:pPr>
            <a:r>
              <a:rPr lang="en-GB" baseline="0" dirty="0" smtClean="0"/>
              <a:t>To try and balance this decision, regulatory authorities have a number of requirements for products that have been approved including post-marketing studies that require companies to continue to collect safety and efficacy data after approval.  The MHRA also have an early warning system called the yellow card scheme that allows anybody to report side effects. Through these schemes, issues can hopefully be identified early allowing action to take place if necessary.</a:t>
            </a:r>
          </a:p>
          <a:p>
            <a:pPr marL="228600" indent="-228600">
              <a:buAutoNum type="arabicPeriod"/>
            </a:pPr>
            <a:r>
              <a:rPr lang="en-GB" baseline="0" dirty="0" smtClean="0"/>
              <a:t>Conducting clinical trials is a costly business both in terms of time and money. For a small company, additional testing requirements may make a product too risky or unprofitable meaning potentially beneficial products do not reach the market. Regulations are intended to ensure products are safe and efficacious while also making the market viable for companies. </a:t>
            </a:r>
          </a:p>
          <a:p>
            <a:pPr marL="0" indent="0">
              <a:buNone/>
            </a:pPr>
            <a:r>
              <a:rPr lang="en-GB" baseline="0" dirty="0" smtClean="0"/>
              <a:t>It should be noted that the medical device and pharmaceutical industry have a large lobbying group to try and influence governments to legislate in their favour. </a:t>
            </a:r>
            <a:endParaRPr lang="en-GB" dirty="0"/>
          </a:p>
        </p:txBody>
      </p:sp>
      <p:sp>
        <p:nvSpPr>
          <p:cNvPr id="4" name="Slide Number Placeholder 3"/>
          <p:cNvSpPr>
            <a:spLocks noGrp="1"/>
          </p:cNvSpPr>
          <p:nvPr>
            <p:ph type="sldNum" sz="quarter" idx="10"/>
          </p:nvPr>
        </p:nvSpPr>
        <p:spPr/>
        <p:txBody>
          <a:bodyPr/>
          <a:lstStyle/>
          <a:p>
            <a:fld id="{5395B9FF-A998-4D69-8623-B11C990A2B79}" type="slidenum">
              <a:rPr lang="en-GB" smtClean="0"/>
              <a:t>12</a:t>
            </a:fld>
            <a:endParaRPr lang="en-GB"/>
          </a:p>
        </p:txBody>
      </p:sp>
    </p:spTree>
    <p:extLst>
      <p:ext uri="{BB962C8B-B14F-4D97-AF65-F5344CB8AC3E}">
        <p14:creationId xmlns:p14="http://schemas.microsoft.com/office/powerpoint/2010/main" val="124768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45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8176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4887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56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7136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1075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47775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168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668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737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835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591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0864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8157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708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6794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500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11/4/2020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7673438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7168" y="1122363"/>
            <a:ext cx="8180831" cy="2387600"/>
          </a:xfrm>
        </p:spPr>
        <p:txBody>
          <a:bodyPr/>
          <a:lstStyle/>
          <a:p>
            <a:r>
              <a:rPr lang="en-GB" dirty="0" smtClean="0">
                <a:latin typeface="Derailed Medium" panose="020B0603030101060003" pitchFamily="34" charset="0"/>
              </a:rPr>
              <a:t>DEEP MIND</a:t>
            </a:r>
            <a:endParaRPr lang="en-GB" dirty="0">
              <a:latin typeface="Derailed Medium" panose="020B0603030101060003" pitchFamily="34" charset="0"/>
            </a:endParaRPr>
          </a:p>
        </p:txBody>
      </p:sp>
      <p:sp>
        <p:nvSpPr>
          <p:cNvPr id="3" name="Subtitle 2"/>
          <p:cNvSpPr>
            <a:spLocks noGrp="1"/>
          </p:cNvSpPr>
          <p:nvPr>
            <p:ph type="subTitle" idx="1"/>
          </p:nvPr>
        </p:nvSpPr>
        <p:spPr>
          <a:xfrm>
            <a:off x="2487168" y="3602038"/>
            <a:ext cx="8180831" cy="1655762"/>
          </a:xfrm>
        </p:spPr>
        <p:txBody>
          <a:bodyPr>
            <a:normAutofit/>
          </a:bodyPr>
          <a:lstStyle/>
          <a:p>
            <a:r>
              <a:rPr lang="en-GB" sz="2400" dirty="0" smtClean="0">
                <a:latin typeface="Derailed Medium" panose="020B0603030101060003" pitchFamily="34" charset="0"/>
              </a:rPr>
              <a:t>STUDENT TASKS</a:t>
            </a:r>
            <a:endParaRPr lang="en-GB" sz="2400" dirty="0">
              <a:latin typeface="Derailed Medium" panose="020B0603030101060003"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481" y="2645330"/>
            <a:ext cx="4604990" cy="325596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5626" y="155631"/>
            <a:ext cx="1886881" cy="1152144"/>
          </a:xfrm>
          <a:prstGeom prst="rect">
            <a:avLst/>
          </a:prstGeom>
          <a:ln>
            <a:noFill/>
          </a:ln>
          <a:effectLst>
            <a:softEdge rad="112500"/>
          </a:effectLst>
        </p:spPr>
      </p:pic>
    </p:spTree>
    <p:extLst>
      <p:ext uri="{BB962C8B-B14F-4D97-AF65-F5344CB8AC3E}">
        <p14:creationId xmlns:p14="http://schemas.microsoft.com/office/powerpoint/2010/main" val="27120630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TASK</a:t>
            </a:r>
            <a:endParaRPr lang="en-GB" dirty="0">
              <a:latin typeface="Derailed" panose="020B0503030101060003" pitchFamily="34" charset="0"/>
            </a:endParaRPr>
          </a:p>
        </p:txBody>
      </p:sp>
      <p:sp>
        <p:nvSpPr>
          <p:cNvPr id="3" name="Content Placeholder 2"/>
          <p:cNvSpPr>
            <a:spLocks noGrp="1"/>
          </p:cNvSpPr>
          <p:nvPr>
            <p:ph idx="1"/>
          </p:nvPr>
        </p:nvSpPr>
        <p:spPr>
          <a:xfrm>
            <a:off x="1141413" y="1944000"/>
            <a:ext cx="9905998" cy="3541714"/>
          </a:xfrm>
        </p:spPr>
        <p:txBody>
          <a:bodyPr/>
          <a:lstStyle/>
          <a:p>
            <a:r>
              <a:rPr lang="en-GB" dirty="0" smtClean="0">
                <a:latin typeface="Derailed" panose="020B0503030101060003" pitchFamily="34" charset="0"/>
              </a:rPr>
              <a:t>Write a newspaper article responding to the launch of Apogee and the subsequent destruction of data by Sparta.</a:t>
            </a:r>
          </a:p>
          <a:p>
            <a:r>
              <a:rPr lang="en-GB" dirty="0" smtClean="0">
                <a:latin typeface="Derailed" panose="020B0503030101060003" pitchFamily="34" charset="0"/>
              </a:rPr>
              <a:t>This does not necessarily have to correspond with your own view.</a:t>
            </a:r>
          </a:p>
          <a:p>
            <a:r>
              <a:rPr lang="en-GB" dirty="0" smtClean="0">
                <a:latin typeface="Derailed" panose="020B0503030101060003" pitchFamily="34" charset="0"/>
              </a:rPr>
              <a:t>For example you could choose to write </a:t>
            </a:r>
            <a:r>
              <a:rPr lang="en-GB" dirty="0" smtClean="0">
                <a:latin typeface="Derailed" panose="020B0503030101060003" pitchFamily="34" charset="0"/>
              </a:rPr>
              <a:t>                                                           it from </a:t>
            </a:r>
            <a:r>
              <a:rPr lang="en-GB" dirty="0" smtClean="0">
                <a:latin typeface="Derailed" panose="020B0503030101060003" pitchFamily="34" charset="0"/>
              </a:rPr>
              <a:t>a </a:t>
            </a:r>
            <a:r>
              <a:rPr lang="en-GB" dirty="0" smtClean="0">
                <a:latin typeface="Derailed" panose="020B0503030101060003" pitchFamily="34" charset="0"/>
              </a:rPr>
              <a:t>pro-</a:t>
            </a:r>
            <a:r>
              <a:rPr lang="en-GB" dirty="0" smtClean="0">
                <a:latin typeface="Derailed" panose="020B0503030101060003" pitchFamily="34" charset="0"/>
              </a:rPr>
              <a:t>lef</a:t>
            </a:r>
            <a:r>
              <a:rPr lang="en-GB" dirty="0" smtClean="0">
                <a:latin typeface="Derailed" panose="020B0503030101060003" pitchFamily="34" charset="0"/>
              </a:rPr>
              <a:t>t </a:t>
            </a:r>
            <a:r>
              <a:rPr lang="en-GB" dirty="0" smtClean="0">
                <a:latin typeface="Derailed" panose="020B0503030101060003" pitchFamily="34" charset="0"/>
              </a:rPr>
              <a:t>or </a:t>
            </a:r>
            <a:r>
              <a:rPr lang="en-GB" dirty="0" smtClean="0">
                <a:latin typeface="Derailed" panose="020B0503030101060003" pitchFamily="34" charset="0"/>
              </a:rPr>
              <a:t>pro-right point of                                                                  view</a:t>
            </a:r>
            <a:r>
              <a:rPr lang="en-GB" dirty="0" smtClean="0">
                <a:latin typeface="Derailed" panose="020B0503030101060003" pitchFamily="34" charset="0"/>
              </a:rPr>
              <a:t>.</a:t>
            </a:r>
            <a:endParaRPr lang="en-GB" dirty="0">
              <a:latin typeface="Derailed" panose="020B0503030101060003" pitchFamily="34" charset="0"/>
            </a:endParaRPr>
          </a:p>
        </p:txBody>
      </p:sp>
      <p:pic>
        <p:nvPicPr>
          <p:cNvPr id="1028" name="Picture 4" descr="man in blue jacket and blue denim j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9333" y="3833347"/>
            <a:ext cx="3593028" cy="239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754518"/>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47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Lessons from medical device scandals</a:t>
            </a:r>
            <a:endParaRPr lang="en-GB" dirty="0">
              <a:latin typeface="Derailed" panose="020B0503030101060003" pitchFamily="34" charset="0"/>
            </a:endParaRPr>
          </a:p>
        </p:txBody>
      </p:sp>
      <p:sp>
        <p:nvSpPr>
          <p:cNvPr id="3" name="Content Placeholder 2"/>
          <p:cNvSpPr>
            <a:spLocks noGrp="1"/>
          </p:cNvSpPr>
          <p:nvPr>
            <p:ph idx="1"/>
          </p:nvPr>
        </p:nvSpPr>
        <p:spPr>
          <a:xfrm>
            <a:off x="1141412" y="2052000"/>
            <a:ext cx="9905999" cy="3541714"/>
          </a:xfrm>
        </p:spPr>
        <p:txBody>
          <a:bodyPr>
            <a:normAutofit/>
          </a:bodyPr>
          <a:lstStyle/>
          <a:p>
            <a:r>
              <a:rPr lang="en-GB" dirty="0" smtClean="0">
                <a:latin typeface="Derailed" panose="020B0503030101060003" pitchFamily="34" charset="0"/>
              </a:rPr>
              <a:t>During the film there are various references to the Lansing ruling.</a:t>
            </a:r>
          </a:p>
          <a:p>
            <a:r>
              <a:rPr lang="en-GB" dirty="0" smtClean="0">
                <a:latin typeface="Derailed" panose="020B0503030101060003" pitchFamily="34" charset="0"/>
              </a:rPr>
              <a:t>The Lansing ruling relates to </a:t>
            </a:r>
            <a:r>
              <a:rPr lang="en-GB" dirty="0" smtClean="0">
                <a:latin typeface="Derailed" panose="020B0503030101060003" pitchFamily="34" charset="0"/>
              </a:rPr>
              <a:t>another </a:t>
            </a:r>
            <a:r>
              <a:rPr lang="en-GB" dirty="0" smtClean="0">
                <a:latin typeface="Derailed" panose="020B0503030101060003" pitchFamily="34" charset="0"/>
              </a:rPr>
              <a:t>implant that was rushed out to clinical trial before it was ready.</a:t>
            </a:r>
          </a:p>
          <a:p>
            <a:r>
              <a:rPr lang="en-GB" dirty="0" smtClean="0">
                <a:latin typeface="Derailed" panose="020B0503030101060003" pitchFamily="34" charset="0"/>
              </a:rPr>
              <a:t>In the real world, a number of medical devices have been withdrawn following reports of serious defects and side effects, </a:t>
            </a:r>
            <a:r>
              <a:rPr lang="en-GB" dirty="0" err="1" smtClean="0">
                <a:latin typeface="Derailed" panose="020B0503030101060003" pitchFamily="34" charset="0"/>
              </a:rPr>
              <a:t>eg</a:t>
            </a:r>
            <a:r>
              <a:rPr lang="en-GB" dirty="0" smtClean="0">
                <a:latin typeface="Derailed" panose="020B0503030101060003" pitchFamily="34" charset="0"/>
              </a:rPr>
              <a:t> breast implants.</a:t>
            </a:r>
          </a:p>
        </p:txBody>
      </p:sp>
    </p:spTree>
    <p:extLst>
      <p:ext uri="{BB962C8B-B14F-4D97-AF65-F5344CB8AC3E}">
        <p14:creationId xmlns:p14="http://schemas.microsoft.com/office/powerpoint/2010/main" val="2181562229"/>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47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Key points for discussion</a:t>
            </a:r>
            <a:endParaRPr lang="en-GB" dirty="0">
              <a:latin typeface="Derailed" panose="020B0503030101060003" pitchFamily="34" charset="0"/>
            </a:endParaRPr>
          </a:p>
        </p:txBody>
      </p:sp>
      <p:sp>
        <p:nvSpPr>
          <p:cNvPr id="3" name="Content Placeholder 2"/>
          <p:cNvSpPr>
            <a:spLocks noGrp="1"/>
          </p:cNvSpPr>
          <p:nvPr>
            <p:ph idx="1"/>
          </p:nvPr>
        </p:nvSpPr>
        <p:spPr>
          <a:xfrm>
            <a:off x="1141412" y="2052000"/>
            <a:ext cx="9905999" cy="3785553"/>
          </a:xfrm>
        </p:spPr>
        <p:txBody>
          <a:bodyPr>
            <a:normAutofit lnSpcReduction="10000"/>
          </a:bodyPr>
          <a:lstStyle/>
          <a:p>
            <a:r>
              <a:rPr lang="en-GB" dirty="0" smtClean="0">
                <a:latin typeface="Derailed" panose="020B0503030101060003" pitchFamily="34" charset="0"/>
              </a:rPr>
              <a:t>What is the role of regulation in the development of medical drugs and devices?</a:t>
            </a:r>
          </a:p>
          <a:p>
            <a:r>
              <a:rPr lang="en-GB" dirty="0" smtClean="0">
                <a:latin typeface="Derailed" panose="020B0503030101060003" pitchFamily="34" charset="0"/>
              </a:rPr>
              <a:t>Many problems or side effects from medical devices are only detected after long term use. However, long term testing would delay therapies from reaching patients. </a:t>
            </a:r>
            <a:r>
              <a:rPr lang="en-GB" dirty="0" smtClean="0">
                <a:latin typeface="Derailed" panose="020B0503030101060003" pitchFamily="34" charset="0"/>
              </a:rPr>
              <a:t>                                                    Where </a:t>
            </a:r>
            <a:r>
              <a:rPr lang="en-GB" dirty="0" smtClean="0">
                <a:latin typeface="Derailed" panose="020B0503030101060003" pitchFamily="34" charset="0"/>
              </a:rPr>
              <a:t>should the balance point lie?</a:t>
            </a:r>
          </a:p>
          <a:p>
            <a:r>
              <a:rPr lang="en-GB" dirty="0" smtClean="0">
                <a:latin typeface="Derailed" panose="020B0503030101060003" pitchFamily="34" charset="0"/>
              </a:rPr>
              <a:t>How might an increase in regulation and testing requirements impact on a smaller development company?</a:t>
            </a:r>
            <a:endParaRPr lang="en-GB" dirty="0">
              <a:latin typeface="Derailed" panose="020B0503030101060003" pitchFamily="34" charset="0"/>
            </a:endParaRPr>
          </a:p>
        </p:txBody>
      </p:sp>
    </p:spTree>
    <p:extLst>
      <p:ext uri="{BB962C8B-B14F-4D97-AF65-F5344CB8AC3E}">
        <p14:creationId xmlns:p14="http://schemas.microsoft.com/office/powerpoint/2010/main" val="48371853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047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TASK</a:t>
            </a:r>
            <a:endParaRPr lang="en-GB" dirty="0">
              <a:latin typeface="Derailed" panose="020B0503030101060003" pitchFamily="34" charset="0"/>
            </a:endParaRPr>
          </a:p>
        </p:txBody>
      </p:sp>
      <p:sp>
        <p:nvSpPr>
          <p:cNvPr id="3" name="Content Placeholder 2"/>
          <p:cNvSpPr>
            <a:spLocks noGrp="1"/>
          </p:cNvSpPr>
          <p:nvPr>
            <p:ph idx="1"/>
          </p:nvPr>
        </p:nvSpPr>
        <p:spPr>
          <a:xfrm>
            <a:off x="1141412" y="2051999"/>
            <a:ext cx="9905999" cy="3929075"/>
          </a:xfrm>
        </p:spPr>
        <p:txBody>
          <a:bodyPr>
            <a:normAutofit fontScale="92500" lnSpcReduction="10000"/>
          </a:bodyPr>
          <a:lstStyle/>
          <a:p>
            <a:r>
              <a:rPr lang="en-GB" dirty="0" smtClean="0">
                <a:latin typeface="Derailed" panose="020B0503030101060003" pitchFamily="34" charset="0"/>
              </a:rPr>
              <a:t>Investigate </a:t>
            </a:r>
            <a:r>
              <a:rPr lang="en-GB" dirty="0">
                <a:latin typeface="Derailed" panose="020B0503030101060003" pitchFamily="34" charset="0"/>
              </a:rPr>
              <a:t>a medical implant that has </a:t>
            </a:r>
            <a:r>
              <a:rPr lang="en-GB" dirty="0" smtClean="0">
                <a:latin typeface="Derailed" panose="020B0503030101060003" pitchFamily="34" charset="0"/>
              </a:rPr>
              <a:t>been in </a:t>
            </a:r>
            <a:r>
              <a:rPr lang="en-GB" dirty="0">
                <a:latin typeface="Derailed" panose="020B0503030101060003" pitchFamily="34" charset="0"/>
              </a:rPr>
              <a:t>the news due to failures in the </a:t>
            </a:r>
            <a:r>
              <a:rPr lang="en-GB" dirty="0" smtClean="0">
                <a:latin typeface="Derailed" panose="020B0503030101060003" pitchFamily="34" charset="0"/>
              </a:rPr>
              <a:t>device. For example breast implants, </a:t>
            </a:r>
            <a:r>
              <a:rPr lang="en-GB" dirty="0">
                <a:latin typeface="Derailed" panose="020B0503030101060003" pitchFamily="34" charset="0"/>
              </a:rPr>
              <a:t>metal on metal hips and spinal implants. </a:t>
            </a:r>
            <a:endParaRPr lang="en-GB" dirty="0" smtClean="0">
              <a:latin typeface="Derailed" panose="020B0503030101060003" pitchFamily="34" charset="0"/>
            </a:endParaRPr>
          </a:p>
          <a:p>
            <a:r>
              <a:rPr lang="en-GB" dirty="0" smtClean="0">
                <a:latin typeface="Derailed" panose="020B0503030101060003" pitchFamily="34" charset="0"/>
              </a:rPr>
              <a:t>Write an essay about the scandal. Look at issues such as:</a:t>
            </a:r>
          </a:p>
          <a:p>
            <a:pPr lvl="1"/>
            <a:r>
              <a:rPr lang="en-GB" dirty="0" smtClean="0">
                <a:latin typeface="Derailed" panose="020B0503030101060003" pitchFamily="34" charset="0"/>
              </a:rPr>
              <a:t>Why </a:t>
            </a:r>
            <a:r>
              <a:rPr lang="en-GB" dirty="0">
                <a:latin typeface="Derailed" panose="020B0503030101060003" pitchFamily="34" charset="0"/>
              </a:rPr>
              <a:t>did </a:t>
            </a:r>
            <a:r>
              <a:rPr lang="en-GB" dirty="0" smtClean="0">
                <a:latin typeface="Derailed" panose="020B0503030101060003" pitchFamily="34" charset="0"/>
              </a:rPr>
              <a:t>the </a:t>
            </a:r>
            <a:r>
              <a:rPr lang="en-GB" dirty="0">
                <a:latin typeface="Derailed" panose="020B0503030101060003" pitchFamily="34" charset="0"/>
              </a:rPr>
              <a:t>devices </a:t>
            </a:r>
            <a:r>
              <a:rPr lang="en-GB" dirty="0" smtClean="0">
                <a:latin typeface="Derailed" panose="020B0503030101060003" pitchFamily="34" charset="0"/>
              </a:rPr>
              <a:t>fail</a:t>
            </a:r>
            <a:r>
              <a:rPr lang="en-GB" dirty="0">
                <a:latin typeface="Derailed" panose="020B0503030101060003" pitchFamily="34" charset="0"/>
              </a:rPr>
              <a:t>? </a:t>
            </a:r>
            <a:endParaRPr lang="en-GB" dirty="0" smtClean="0">
              <a:latin typeface="Derailed" panose="020B0503030101060003" pitchFamily="34" charset="0"/>
            </a:endParaRPr>
          </a:p>
          <a:p>
            <a:pPr lvl="1"/>
            <a:r>
              <a:rPr lang="en-GB" dirty="0" smtClean="0">
                <a:latin typeface="Derailed" panose="020B0503030101060003" pitchFamily="34" charset="0"/>
              </a:rPr>
              <a:t>How </a:t>
            </a:r>
            <a:r>
              <a:rPr lang="en-GB" dirty="0">
                <a:latin typeface="Derailed" panose="020B0503030101060003" pitchFamily="34" charset="0"/>
              </a:rPr>
              <a:t>were </a:t>
            </a:r>
            <a:r>
              <a:rPr lang="en-GB" dirty="0" smtClean="0">
                <a:latin typeface="Derailed" panose="020B0503030101060003" pitchFamily="34" charset="0"/>
              </a:rPr>
              <a:t>they tested? </a:t>
            </a:r>
          </a:p>
          <a:p>
            <a:pPr lvl="1"/>
            <a:r>
              <a:rPr lang="en-GB" dirty="0" smtClean="0">
                <a:latin typeface="Derailed" panose="020B0503030101060003" pitchFamily="34" charset="0"/>
              </a:rPr>
              <a:t>Are they </a:t>
            </a:r>
            <a:r>
              <a:rPr lang="en-GB" dirty="0">
                <a:latin typeface="Derailed" panose="020B0503030101060003" pitchFamily="34" charset="0"/>
              </a:rPr>
              <a:t>still approved? </a:t>
            </a:r>
            <a:endParaRPr lang="en-GB" dirty="0" smtClean="0">
              <a:latin typeface="Derailed" panose="020B0503030101060003" pitchFamily="34" charset="0"/>
            </a:endParaRPr>
          </a:p>
          <a:p>
            <a:r>
              <a:rPr lang="en-GB" dirty="0" smtClean="0">
                <a:latin typeface="Derailed" panose="020B0503030101060003" pitchFamily="34" charset="0"/>
              </a:rPr>
              <a:t>As a </a:t>
            </a:r>
            <a:r>
              <a:rPr lang="en-GB" smtClean="0">
                <a:latin typeface="Derailed" panose="020B0503030101060003" pitchFamily="34" charset="0"/>
              </a:rPr>
              <a:t>starting point, </a:t>
            </a:r>
            <a:r>
              <a:rPr lang="en-GB" dirty="0">
                <a:latin typeface="Derailed" panose="020B0503030101060003" pitchFamily="34" charset="0"/>
              </a:rPr>
              <a:t>explore the series of reports produced by the Guardian newspaper in 2018 </a:t>
            </a:r>
            <a:r>
              <a:rPr lang="en-GB" dirty="0" smtClean="0">
                <a:latin typeface="Derailed" panose="020B0503030101060003" pitchFamily="34" charset="0"/>
              </a:rPr>
              <a:t>called The </a:t>
            </a:r>
            <a:r>
              <a:rPr lang="en-GB" smtClean="0">
                <a:latin typeface="Derailed" panose="020B0503030101060003" pitchFamily="34" charset="0"/>
              </a:rPr>
              <a:t>Implant Files.</a:t>
            </a:r>
            <a:endParaRPr lang="en-GB" dirty="0">
              <a:latin typeface="Derailed" panose="020B0503030101060003" pitchFamily="34" charset="0"/>
            </a:endParaRPr>
          </a:p>
        </p:txBody>
      </p:sp>
    </p:spTree>
    <p:extLst>
      <p:ext uri="{BB962C8B-B14F-4D97-AF65-F5344CB8AC3E}">
        <p14:creationId xmlns:p14="http://schemas.microsoft.com/office/powerpoint/2010/main" val="4125405262"/>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Derailed" panose="020B0503030101060003" pitchFamily="34" charset="0"/>
              </a:rPr>
              <a:t>TIME or safety? </a:t>
            </a:r>
            <a:br>
              <a:rPr lang="en-GB" dirty="0" smtClean="0">
                <a:latin typeface="Derailed" panose="020B0503030101060003" pitchFamily="34" charset="0"/>
              </a:rPr>
            </a:br>
            <a:r>
              <a:rPr lang="en-GB" dirty="0" smtClean="0">
                <a:latin typeface="Derailed" panose="020B0503030101060003" pitchFamily="34" charset="0"/>
              </a:rPr>
              <a:t>The importance of independent decisions</a:t>
            </a:r>
            <a:endParaRPr lang="en-GB" dirty="0">
              <a:latin typeface="Derailed" panose="020B0503030101060003" pitchFamily="34" charset="0"/>
            </a:endParaRPr>
          </a:p>
        </p:txBody>
      </p:sp>
      <p:sp>
        <p:nvSpPr>
          <p:cNvPr id="3" name="Content Placeholder 2"/>
          <p:cNvSpPr>
            <a:spLocks noGrp="1"/>
          </p:cNvSpPr>
          <p:nvPr>
            <p:ph idx="1"/>
          </p:nvPr>
        </p:nvSpPr>
        <p:spPr>
          <a:xfrm>
            <a:off x="1141412" y="2052000"/>
            <a:ext cx="9905999" cy="3932949"/>
          </a:xfrm>
        </p:spPr>
        <p:txBody>
          <a:bodyPr>
            <a:normAutofit fontScale="92500"/>
          </a:bodyPr>
          <a:lstStyle/>
          <a:p>
            <a:r>
              <a:rPr lang="en-GB" dirty="0" smtClean="0">
                <a:latin typeface="Derailed" panose="020B0503030101060003" pitchFamily="34" charset="0"/>
              </a:rPr>
              <a:t>In the film, Bella accuses Matt of persuading their terminally ill colleague Paul to test the Apogee implant before it is ready for human trials.</a:t>
            </a:r>
          </a:p>
          <a:p>
            <a:r>
              <a:rPr lang="en-GB" dirty="0" smtClean="0">
                <a:latin typeface="Derailed" panose="020B0503030101060003" pitchFamily="34" charset="0"/>
              </a:rPr>
              <a:t>Before any in-human trials, a wide range of preclinical tests must be done to provide data that something works and is safe.</a:t>
            </a:r>
          </a:p>
          <a:p>
            <a:r>
              <a:rPr lang="en-GB" dirty="0" smtClean="0">
                <a:latin typeface="Derailed" panose="020B0503030101060003" pitchFamily="34" charset="0"/>
              </a:rPr>
              <a:t>This data is reviewed by independent bodies who must give approval before any human testing takes place.</a:t>
            </a:r>
          </a:p>
          <a:p>
            <a:r>
              <a:rPr lang="en-GB" dirty="0" smtClean="0">
                <a:latin typeface="Derailed" panose="020B0503030101060003" pitchFamily="34" charset="0"/>
              </a:rPr>
              <a:t>If Matt and Paul ignored these bodies then what they did would be illegal.</a:t>
            </a:r>
            <a:endParaRPr lang="en-GB" dirty="0">
              <a:latin typeface="Derailed" panose="020B0503030101060003" pitchFamily="34" charset="0"/>
            </a:endParaRPr>
          </a:p>
        </p:txBody>
      </p:sp>
    </p:spTree>
    <p:extLst>
      <p:ext uri="{BB962C8B-B14F-4D97-AF65-F5344CB8AC3E}">
        <p14:creationId xmlns:p14="http://schemas.microsoft.com/office/powerpoint/2010/main" val="1496269848"/>
      </p:ext>
    </p:extLst>
  </p:cSld>
  <p:clrMapOvr>
    <a:masterClrMapping/>
  </p:clrMapOvr>
  <mc:AlternateContent xmlns:mc="http://schemas.openxmlformats.org/markup-compatibility/2006">
    <mc:Choice xmlns:p14="http://schemas.microsoft.com/office/powerpoint/2010/main" Requires="p14">
      <p:transition spd="slow" p14:dur="15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Key Points for discussion</a:t>
            </a:r>
            <a:endParaRPr lang="en-GB" dirty="0">
              <a:latin typeface="Derailed" panose="020B0503030101060003" pitchFamily="34" charset="0"/>
            </a:endParaRPr>
          </a:p>
        </p:txBody>
      </p:sp>
      <p:sp>
        <p:nvSpPr>
          <p:cNvPr id="3" name="Content Placeholder 2"/>
          <p:cNvSpPr>
            <a:spLocks noGrp="1"/>
          </p:cNvSpPr>
          <p:nvPr>
            <p:ph idx="1"/>
          </p:nvPr>
        </p:nvSpPr>
        <p:spPr>
          <a:xfrm>
            <a:off x="1141412" y="1944000"/>
            <a:ext cx="9905999" cy="3541714"/>
          </a:xfrm>
        </p:spPr>
        <p:txBody>
          <a:bodyPr/>
          <a:lstStyle/>
          <a:p>
            <a:r>
              <a:rPr lang="en-GB" dirty="0" smtClean="0">
                <a:latin typeface="Derailed" panose="020B0503030101060003" pitchFamily="34" charset="0"/>
              </a:rPr>
              <a:t>Why was this such a contentious issue between Bella and Matt?</a:t>
            </a:r>
          </a:p>
          <a:p>
            <a:r>
              <a:rPr lang="en-GB" dirty="0" smtClean="0">
                <a:latin typeface="Derailed" panose="020B0503030101060003" pitchFamily="34" charset="0"/>
              </a:rPr>
              <a:t>What information might human testing add that </a:t>
            </a:r>
            <a:r>
              <a:rPr lang="en-GB" dirty="0" smtClean="0">
                <a:latin typeface="Derailed" panose="020B0503030101060003" pitchFamily="34" charset="0"/>
              </a:rPr>
              <a:t>other types of testing such as cell </a:t>
            </a:r>
            <a:r>
              <a:rPr lang="en-GB" dirty="0" smtClean="0">
                <a:latin typeface="Derailed" panose="020B0503030101060003" pitchFamily="34" charset="0"/>
              </a:rPr>
              <a:t>samples and computer modelling </a:t>
            </a:r>
            <a:r>
              <a:rPr lang="en-GB" dirty="0" smtClean="0">
                <a:latin typeface="Derailed" panose="020B0503030101060003" pitchFamily="34" charset="0"/>
              </a:rPr>
              <a:t>can’t?</a:t>
            </a:r>
            <a:endParaRPr lang="en-GB" dirty="0" smtClean="0">
              <a:latin typeface="Derailed" panose="020B0503030101060003" pitchFamily="34" charset="0"/>
            </a:endParaRPr>
          </a:p>
          <a:p>
            <a:r>
              <a:rPr lang="en-GB" dirty="0" smtClean="0">
                <a:latin typeface="Derailed" panose="020B0503030101060003" pitchFamily="34" charset="0"/>
              </a:rPr>
              <a:t>What are the ethical issues surrounding this decision and how might this affect the use of any data obtained?</a:t>
            </a:r>
            <a:endParaRPr lang="en-GB" dirty="0">
              <a:latin typeface="Derailed" panose="020B0503030101060003" pitchFamily="34" charset="0"/>
            </a:endParaRPr>
          </a:p>
        </p:txBody>
      </p:sp>
    </p:spTree>
    <p:extLst>
      <p:ext uri="{BB962C8B-B14F-4D97-AF65-F5344CB8AC3E}">
        <p14:creationId xmlns:p14="http://schemas.microsoft.com/office/powerpoint/2010/main" val="98539308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48000"/>
                <a:hueMod val="106000"/>
                <a:satMod val="140000"/>
                <a:lumMod val="42000"/>
              </a:schemeClr>
              <a:schemeClr val="bg2">
                <a:tint val="98000"/>
                <a:hueMod val="92000"/>
                <a:satMod val="220000"/>
                <a:lumMod val="9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TASK</a:t>
            </a:r>
            <a:endParaRPr lang="en-GB" dirty="0">
              <a:latin typeface="Derailed" panose="020B0503030101060003" pitchFamily="34" charset="0"/>
            </a:endParaRPr>
          </a:p>
        </p:txBody>
      </p:sp>
      <p:sp>
        <p:nvSpPr>
          <p:cNvPr id="3" name="Content Placeholder 2"/>
          <p:cNvSpPr>
            <a:spLocks noGrp="1"/>
          </p:cNvSpPr>
          <p:nvPr>
            <p:ph idx="1"/>
          </p:nvPr>
        </p:nvSpPr>
        <p:spPr>
          <a:xfrm>
            <a:off x="1141412" y="1944000"/>
            <a:ext cx="9905999" cy="4069762"/>
          </a:xfrm>
        </p:spPr>
        <p:txBody>
          <a:bodyPr>
            <a:normAutofit/>
          </a:bodyPr>
          <a:lstStyle/>
          <a:p>
            <a:r>
              <a:rPr lang="en-GB" dirty="0">
                <a:latin typeface="Derailed" panose="020B0503030101060003" pitchFamily="34" charset="0"/>
              </a:rPr>
              <a:t>In pairs, develop a scene between Matt and Paul </a:t>
            </a:r>
            <a:r>
              <a:rPr lang="en-GB" dirty="0" smtClean="0">
                <a:latin typeface="Derailed" panose="020B0503030101060003" pitchFamily="34" charset="0"/>
              </a:rPr>
              <a:t>as they discuss trialling the Apogee</a:t>
            </a:r>
            <a:r>
              <a:rPr lang="en-GB" dirty="0">
                <a:latin typeface="Derailed" panose="020B0503030101060003" pitchFamily="34" charset="0"/>
              </a:rPr>
              <a:t> prototype device in Paul. </a:t>
            </a:r>
            <a:endParaRPr lang="en-GB" dirty="0" smtClean="0">
              <a:latin typeface="Derailed" panose="020B0503030101060003" pitchFamily="34" charset="0"/>
            </a:endParaRPr>
          </a:p>
          <a:p>
            <a:r>
              <a:rPr lang="en-GB" dirty="0" smtClean="0">
                <a:latin typeface="Derailed" panose="020B0503030101060003" pitchFamily="34" charset="0"/>
              </a:rPr>
              <a:t>Consider who is telling the correct story. </a:t>
            </a:r>
          </a:p>
          <a:p>
            <a:pPr lvl="1"/>
            <a:r>
              <a:rPr lang="en-GB" dirty="0" smtClean="0">
                <a:latin typeface="Derailed" panose="020B0503030101060003" pitchFamily="34" charset="0"/>
              </a:rPr>
              <a:t>Did Matt push Paul into the decision?</a:t>
            </a:r>
            <a:r>
              <a:rPr lang="en-GB" dirty="0">
                <a:latin typeface="Derailed" panose="020B0503030101060003" pitchFamily="34" charset="0"/>
              </a:rPr>
              <a:t>  </a:t>
            </a:r>
            <a:endParaRPr lang="en-GB" dirty="0" smtClean="0">
              <a:latin typeface="Derailed" panose="020B0503030101060003" pitchFamily="34" charset="0"/>
            </a:endParaRPr>
          </a:p>
          <a:p>
            <a:pPr lvl="1"/>
            <a:r>
              <a:rPr lang="en-GB" dirty="0" smtClean="0">
                <a:latin typeface="Derailed" panose="020B0503030101060003" pitchFamily="34" charset="0"/>
              </a:rPr>
              <a:t>Or was Matt an unwilling assistant</a:t>
            </a:r>
            <a:r>
              <a:rPr lang="en-GB" dirty="0">
                <a:latin typeface="Derailed" panose="020B0503030101060003" pitchFamily="34" charset="0"/>
              </a:rPr>
              <a:t>?</a:t>
            </a:r>
            <a:endParaRPr lang="en-GB" dirty="0" smtClean="0">
              <a:latin typeface="Derailed" panose="020B0503030101060003" pitchFamily="34" charset="0"/>
            </a:endParaRPr>
          </a:p>
          <a:p>
            <a:r>
              <a:rPr lang="en-GB" dirty="0" smtClean="0">
                <a:latin typeface="Derailed" panose="020B0503030101060003" pitchFamily="34" charset="0"/>
              </a:rPr>
              <a:t>End the </a:t>
            </a:r>
            <a:r>
              <a:rPr lang="en-GB" dirty="0">
                <a:latin typeface="Derailed" panose="020B0503030101060003" pitchFamily="34" charset="0"/>
              </a:rPr>
              <a:t>scene </a:t>
            </a:r>
            <a:r>
              <a:rPr lang="en-GB" dirty="0" smtClean="0">
                <a:latin typeface="Derailed" panose="020B0503030101060003" pitchFamily="34" charset="0"/>
              </a:rPr>
              <a:t>with both men agreeing                                                            to go ahead </a:t>
            </a:r>
            <a:r>
              <a:rPr lang="en-GB" dirty="0">
                <a:latin typeface="Derailed" panose="020B0503030101060003" pitchFamily="34" charset="0"/>
              </a:rPr>
              <a:t>with the trial. </a:t>
            </a:r>
          </a:p>
        </p:txBody>
      </p:sp>
      <p:pic>
        <p:nvPicPr>
          <p:cNvPr id="5" name="Picture 4"/>
          <p:cNvPicPr>
            <a:picLocks noChangeAspect="1"/>
          </p:cNvPicPr>
          <p:nvPr/>
        </p:nvPicPr>
        <p:blipFill>
          <a:blip r:embed="rId3"/>
          <a:stretch>
            <a:fillRect/>
          </a:stretch>
        </p:blipFill>
        <p:spPr>
          <a:xfrm>
            <a:off x="7296912" y="3610419"/>
            <a:ext cx="3750499" cy="2497832"/>
          </a:xfrm>
          <a:prstGeom prst="rect">
            <a:avLst/>
          </a:prstGeom>
        </p:spPr>
      </p:pic>
    </p:spTree>
    <p:extLst>
      <p:ext uri="{BB962C8B-B14F-4D97-AF65-F5344CB8AC3E}">
        <p14:creationId xmlns:p14="http://schemas.microsoft.com/office/powerpoint/2010/main" val="3154943326"/>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047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Medicine for some or all?</a:t>
            </a:r>
            <a:endParaRPr lang="en-GB" dirty="0">
              <a:latin typeface="Derailed" panose="020B0503030101060003" pitchFamily="34" charset="0"/>
            </a:endParaRPr>
          </a:p>
        </p:txBody>
      </p:sp>
      <p:sp>
        <p:nvSpPr>
          <p:cNvPr id="3" name="Content Placeholder 2"/>
          <p:cNvSpPr>
            <a:spLocks noGrp="1"/>
          </p:cNvSpPr>
          <p:nvPr>
            <p:ph idx="1"/>
          </p:nvPr>
        </p:nvSpPr>
        <p:spPr>
          <a:xfrm>
            <a:off x="1141412" y="1944000"/>
            <a:ext cx="9905999" cy="3541714"/>
          </a:xfrm>
        </p:spPr>
        <p:txBody>
          <a:bodyPr>
            <a:normAutofit/>
          </a:bodyPr>
          <a:lstStyle/>
          <a:p>
            <a:r>
              <a:rPr lang="en-GB" dirty="0" smtClean="0">
                <a:latin typeface="Derailed" panose="020B0503030101060003" pitchFamily="34" charset="0"/>
              </a:rPr>
              <a:t>At the end of the film, Bella is about to go and talk to the Board to explain what she has done to Apogee.</a:t>
            </a:r>
          </a:p>
          <a:p>
            <a:r>
              <a:rPr lang="en-GB" dirty="0" smtClean="0">
                <a:latin typeface="Derailed" panose="020B0503030101060003" pitchFamily="34" charset="0"/>
              </a:rPr>
              <a:t>This has been in response to Matt’s actions in allowing a private venture capitalist group access to data about the device.</a:t>
            </a:r>
          </a:p>
          <a:p>
            <a:r>
              <a:rPr lang="en-GB" dirty="0" smtClean="0">
                <a:latin typeface="Derailed" panose="020B0503030101060003" pitchFamily="34" charset="0"/>
              </a:rPr>
              <a:t>Bella felt that this was against the companies core tenet that Apogee should be for everyone.</a:t>
            </a:r>
            <a:endParaRPr lang="en-GB" dirty="0">
              <a:latin typeface="Derailed" panose="020B0503030101060003" pitchFamily="34" charset="0"/>
            </a:endParaRPr>
          </a:p>
        </p:txBody>
      </p:sp>
    </p:spTree>
    <p:extLst>
      <p:ext uri="{BB962C8B-B14F-4D97-AF65-F5344CB8AC3E}">
        <p14:creationId xmlns:p14="http://schemas.microsoft.com/office/powerpoint/2010/main" val="318102249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047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Key points for discussion</a:t>
            </a:r>
            <a:endParaRPr lang="en-GB" dirty="0">
              <a:latin typeface="Derailed" panose="020B0503030101060003" pitchFamily="34" charset="0"/>
            </a:endParaRPr>
          </a:p>
        </p:txBody>
      </p:sp>
      <p:sp>
        <p:nvSpPr>
          <p:cNvPr id="3" name="Content Placeholder 2"/>
          <p:cNvSpPr>
            <a:spLocks noGrp="1"/>
          </p:cNvSpPr>
          <p:nvPr>
            <p:ph idx="1"/>
          </p:nvPr>
        </p:nvSpPr>
        <p:spPr>
          <a:xfrm>
            <a:off x="1141412" y="1944000"/>
            <a:ext cx="9905999" cy="3541714"/>
          </a:xfrm>
        </p:spPr>
        <p:txBody>
          <a:bodyPr/>
          <a:lstStyle/>
          <a:p>
            <a:r>
              <a:rPr lang="en-GB" dirty="0" smtClean="0">
                <a:latin typeface="Derailed" panose="020B0503030101060003" pitchFamily="34" charset="0"/>
              </a:rPr>
              <a:t>How </a:t>
            </a:r>
            <a:r>
              <a:rPr lang="en-GB" dirty="0" smtClean="0">
                <a:latin typeface="Derailed" panose="020B0503030101060003" pitchFamily="34" charset="0"/>
              </a:rPr>
              <a:t>might a takeover by private funders affect the future development of Apogee?</a:t>
            </a:r>
          </a:p>
          <a:p>
            <a:r>
              <a:rPr lang="en-GB" dirty="0" smtClean="0">
                <a:latin typeface="Derailed" panose="020B0503030101060003" pitchFamily="34" charset="0"/>
              </a:rPr>
              <a:t>As a device that collects information from the brain, how important is it that data collected by the device is not allowed to be exploited for commercial gain</a:t>
            </a:r>
            <a:r>
              <a:rPr lang="en-GB" dirty="0" smtClean="0">
                <a:latin typeface="Derailed" panose="020B0503030101060003" pitchFamily="34" charset="0"/>
              </a:rPr>
              <a:t>?</a:t>
            </a:r>
          </a:p>
          <a:p>
            <a:r>
              <a:rPr lang="en-GB" dirty="0">
                <a:latin typeface="Derailed" panose="020B0503030101060003" pitchFamily="34" charset="0"/>
              </a:rPr>
              <a:t>What is the likely reaction of the Board?</a:t>
            </a:r>
          </a:p>
          <a:p>
            <a:pPr marL="0" indent="0">
              <a:buNone/>
            </a:pPr>
            <a:endParaRPr lang="en-GB" dirty="0">
              <a:latin typeface="Derailed" panose="020B0503030101060003" pitchFamily="34" charset="0"/>
            </a:endParaRPr>
          </a:p>
        </p:txBody>
      </p:sp>
    </p:spTree>
    <p:extLst>
      <p:ext uri="{BB962C8B-B14F-4D97-AF65-F5344CB8AC3E}">
        <p14:creationId xmlns:p14="http://schemas.microsoft.com/office/powerpoint/2010/main" val="4099875054"/>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047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TASK</a:t>
            </a:r>
            <a:endParaRPr lang="en-GB" dirty="0">
              <a:latin typeface="Derailed" panose="020B0503030101060003" pitchFamily="34" charset="0"/>
            </a:endParaRPr>
          </a:p>
        </p:txBody>
      </p:sp>
      <p:sp>
        <p:nvSpPr>
          <p:cNvPr id="3" name="Content Placeholder 2"/>
          <p:cNvSpPr>
            <a:spLocks noGrp="1"/>
          </p:cNvSpPr>
          <p:nvPr>
            <p:ph idx="1"/>
          </p:nvPr>
        </p:nvSpPr>
        <p:spPr>
          <a:xfrm>
            <a:off x="1141412" y="1944000"/>
            <a:ext cx="9905999" cy="3541714"/>
          </a:xfrm>
        </p:spPr>
        <p:txBody>
          <a:bodyPr>
            <a:normAutofit/>
          </a:bodyPr>
          <a:lstStyle/>
          <a:p>
            <a:r>
              <a:rPr lang="en-GB" dirty="0">
                <a:latin typeface="Derailed" panose="020B0503030101060003" pitchFamily="34" charset="0"/>
              </a:rPr>
              <a:t>Write a speech for Bella to give to the </a:t>
            </a:r>
            <a:r>
              <a:rPr lang="en-GB" dirty="0" smtClean="0">
                <a:latin typeface="Derailed" panose="020B0503030101060003" pitchFamily="34" charset="0"/>
              </a:rPr>
              <a:t>Board.</a:t>
            </a:r>
          </a:p>
          <a:p>
            <a:r>
              <a:rPr lang="en-GB" dirty="0" smtClean="0">
                <a:latin typeface="Derailed" panose="020B0503030101060003" pitchFamily="34" charset="0"/>
              </a:rPr>
              <a:t>The speech should be precise and to the point, whilst providing an                                                                          explanation and justification for the                                                                       decision </a:t>
            </a:r>
            <a:r>
              <a:rPr lang="en-GB" dirty="0">
                <a:latin typeface="Derailed" panose="020B0503030101060003" pitchFamily="34" charset="0"/>
              </a:rPr>
              <a:t>that </a:t>
            </a:r>
            <a:r>
              <a:rPr lang="en-GB" dirty="0" smtClean="0">
                <a:latin typeface="Derailed" panose="020B0503030101060003" pitchFamily="34" charset="0"/>
              </a:rPr>
              <a:t>has been taken.</a:t>
            </a:r>
          </a:p>
          <a:p>
            <a:r>
              <a:rPr lang="en-GB" dirty="0" smtClean="0">
                <a:latin typeface="Derailed" panose="020B0503030101060003" pitchFamily="34" charset="0"/>
              </a:rPr>
              <a:t>It should be no longer than 5 minutes.</a:t>
            </a:r>
          </a:p>
        </p:txBody>
      </p:sp>
      <p:pic>
        <p:nvPicPr>
          <p:cNvPr id="4" name="Picture 3"/>
          <p:cNvPicPr>
            <a:picLocks noChangeAspect="1"/>
          </p:cNvPicPr>
          <p:nvPr/>
        </p:nvPicPr>
        <p:blipFill>
          <a:blip r:embed="rId2"/>
          <a:stretch>
            <a:fillRect/>
          </a:stretch>
        </p:blipFill>
        <p:spPr>
          <a:xfrm>
            <a:off x="6925455" y="3229029"/>
            <a:ext cx="4121955" cy="2745222"/>
          </a:xfrm>
          <a:prstGeom prst="rect">
            <a:avLst/>
          </a:prstGeom>
        </p:spPr>
      </p:pic>
    </p:spTree>
    <p:extLst>
      <p:ext uri="{BB962C8B-B14F-4D97-AF65-F5344CB8AC3E}">
        <p14:creationId xmlns:p14="http://schemas.microsoft.com/office/powerpoint/2010/main" val="3498369281"/>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The privatisation of healthcare</a:t>
            </a:r>
            <a:endParaRPr lang="en-GB" dirty="0">
              <a:latin typeface="Derailed" panose="020B0503030101060003" pitchFamily="34" charset="0"/>
            </a:endParaRPr>
          </a:p>
        </p:txBody>
      </p:sp>
      <p:sp>
        <p:nvSpPr>
          <p:cNvPr id="3" name="Content Placeholder 2"/>
          <p:cNvSpPr>
            <a:spLocks noGrp="1"/>
          </p:cNvSpPr>
          <p:nvPr>
            <p:ph idx="1"/>
          </p:nvPr>
        </p:nvSpPr>
        <p:spPr>
          <a:xfrm>
            <a:off x="1141412" y="1944000"/>
            <a:ext cx="9905999" cy="3883299"/>
          </a:xfrm>
        </p:spPr>
        <p:txBody>
          <a:bodyPr>
            <a:normAutofit/>
          </a:bodyPr>
          <a:lstStyle/>
          <a:p>
            <a:r>
              <a:rPr lang="en-GB" dirty="0" smtClean="0">
                <a:latin typeface="Derailed" panose="020B0503030101060003" pitchFamily="34" charset="0"/>
              </a:rPr>
              <a:t>It could be argued that the ideology behind PNN and Bella is to the left of the political spectrum, </a:t>
            </a:r>
            <a:r>
              <a:rPr lang="en-GB" dirty="0" smtClean="0">
                <a:latin typeface="Derailed" panose="020B0503030101060003" pitchFamily="34" charset="0"/>
              </a:rPr>
              <a:t>putting </a:t>
            </a:r>
            <a:r>
              <a:rPr lang="en-GB" dirty="0" smtClean="0">
                <a:latin typeface="Derailed" panose="020B0503030101060003" pitchFamily="34" charset="0"/>
              </a:rPr>
              <a:t>the benefit of everyone before potential profits.</a:t>
            </a:r>
          </a:p>
          <a:p>
            <a:r>
              <a:rPr lang="en-GB" dirty="0" smtClean="0">
                <a:latin typeface="Derailed" panose="020B0503030101060003" pitchFamily="34" charset="0"/>
              </a:rPr>
              <a:t>Matt’s decision to engage with BlackRock, however, is driven by PNN needing to exist in a right leaning, open market world. </a:t>
            </a:r>
          </a:p>
          <a:p>
            <a:r>
              <a:rPr lang="en-GB" dirty="0" smtClean="0">
                <a:latin typeface="Derailed" panose="020B0503030101060003" pitchFamily="34" charset="0"/>
              </a:rPr>
              <a:t>He believes </a:t>
            </a:r>
            <a:r>
              <a:rPr lang="en-GB" dirty="0" smtClean="0">
                <a:latin typeface="Derailed" panose="020B0503030101060003" pitchFamily="34" charset="0"/>
              </a:rPr>
              <a:t>for Apogee to </a:t>
            </a:r>
            <a:r>
              <a:rPr lang="en-GB" dirty="0" smtClean="0">
                <a:latin typeface="Derailed" panose="020B0503030101060003" pitchFamily="34" charset="0"/>
              </a:rPr>
              <a:t>succeed</a:t>
            </a:r>
            <a:r>
              <a:rPr lang="en-GB" dirty="0" smtClean="0">
                <a:latin typeface="Derailed" panose="020B0503030101060003" pitchFamily="34" charset="0"/>
              </a:rPr>
              <a:t>, PNN must accept the world they live in and not the one they </a:t>
            </a:r>
            <a:r>
              <a:rPr lang="en-GB" dirty="0" smtClean="0">
                <a:latin typeface="Derailed" panose="020B0503030101060003" pitchFamily="34" charset="0"/>
              </a:rPr>
              <a:t>might wish </a:t>
            </a:r>
            <a:r>
              <a:rPr lang="en-GB" dirty="0" smtClean="0">
                <a:latin typeface="Derailed" panose="020B0503030101060003" pitchFamily="34" charset="0"/>
              </a:rPr>
              <a:t>to live in.</a:t>
            </a:r>
            <a:endParaRPr lang="en-GB" dirty="0">
              <a:latin typeface="Derailed" panose="020B0503030101060003" pitchFamily="34" charset="0"/>
            </a:endParaRPr>
          </a:p>
        </p:txBody>
      </p:sp>
    </p:spTree>
    <p:extLst>
      <p:ext uri="{BB962C8B-B14F-4D97-AF65-F5344CB8AC3E}">
        <p14:creationId xmlns:p14="http://schemas.microsoft.com/office/powerpoint/2010/main" val="2970530835"/>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Derailed" panose="020B0503030101060003" pitchFamily="34" charset="0"/>
              </a:rPr>
              <a:t>Key points for discussion</a:t>
            </a:r>
            <a:endParaRPr lang="en-GB" dirty="0">
              <a:latin typeface="Derailed" panose="020B0503030101060003" pitchFamily="34" charset="0"/>
            </a:endParaRPr>
          </a:p>
        </p:txBody>
      </p:sp>
      <p:sp>
        <p:nvSpPr>
          <p:cNvPr id="3" name="Content Placeholder 2"/>
          <p:cNvSpPr>
            <a:spLocks noGrp="1"/>
          </p:cNvSpPr>
          <p:nvPr>
            <p:ph idx="1"/>
          </p:nvPr>
        </p:nvSpPr>
        <p:spPr>
          <a:xfrm>
            <a:off x="1141413" y="1944000"/>
            <a:ext cx="9905999" cy="4009424"/>
          </a:xfrm>
        </p:spPr>
        <p:txBody>
          <a:bodyPr>
            <a:normAutofit fontScale="92500" lnSpcReduction="20000"/>
          </a:bodyPr>
          <a:lstStyle/>
          <a:p>
            <a:r>
              <a:rPr lang="en-GB" dirty="0" smtClean="0">
                <a:latin typeface="Derailed" panose="020B0503030101060003" pitchFamily="34" charset="0"/>
              </a:rPr>
              <a:t>What is the difference between the political left and </a:t>
            </a:r>
            <a:r>
              <a:rPr lang="en-GB" dirty="0" smtClean="0">
                <a:latin typeface="Derailed" panose="020B0503030101060003" pitchFamily="34" charset="0"/>
              </a:rPr>
              <a:t>right?</a:t>
            </a:r>
            <a:endParaRPr lang="en-GB" dirty="0" smtClean="0">
              <a:latin typeface="Derailed" panose="020B0503030101060003" pitchFamily="34" charset="0"/>
            </a:endParaRPr>
          </a:p>
          <a:p>
            <a:r>
              <a:rPr lang="en-GB" dirty="0" smtClean="0">
                <a:latin typeface="Derailed" panose="020B0503030101060003" pitchFamily="34" charset="0"/>
              </a:rPr>
              <a:t>Apogee had been developed to benefit everyone but ends up benefitting no one. </a:t>
            </a:r>
            <a:r>
              <a:rPr lang="en-GB" dirty="0" smtClean="0">
                <a:latin typeface="Derailed" panose="020B0503030101060003" pitchFamily="34" charset="0"/>
              </a:rPr>
              <a:t>If </a:t>
            </a:r>
            <a:r>
              <a:rPr lang="en-GB" dirty="0" smtClean="0">
                <a:latin typeface="Derailed" panose="020B0503030101060003" pitchFamily="34" charset="0"/>
              </a:rPr>
              <a:t>something can’t benefit everyone, i</a:t>
            </a:r>
            <a:r>
              <a:rPr lang="en-GB" dirty="0" smtClean="0">
                <a:latin typeface="Derailed" panose="020B0503030101060003" pitchFamily="34" charset="0"/>
              </a:rPr>
              <a:t>s </a:t>
            </a:r>
            <a:r>
              <a:rPr lang="en-GB" dirty="0" smtClean="0">
                <a:latin typeface="Derailed" panose="020B0503030101060003" pitchFamily="34" charset="0"/>
              </a:rPr>
              <a:t>it not better for some to benefit than deprive everyone?</a:t>
            </a:r>
          </a:p>
          <a:p>
            <a:r>
              <a:rPr lang="en-GB" dirty="0" smtClean="0">
                <a:latin typeface="Derailed" panose="020B0503030101060003" pitchFamily="34" charset="0"/>
              </a:rPr>
              <a:t>Bella worries about the technology being used in other areas such as the military. If technology can benefit people in other areas, is there </a:t>
            </a:r>
            <a:r>
              <a:rPr lang="en-GB" dirty="0" smtClean="0">
                <a:latin typeface="Derailed" panose="020B0503030101060003" pitchFamily="34" charset="0"/>
              </a:rPr>
              <a:t>an </a:t>
            </a:r>
            <a:r>
              <a:rPr lang="en-GB" dirty="0" smtClean="0">
                <a:latin typeface="Derailed" panose="020B0503030101060003" pitchFamily="34" charset="0"/>
              </a:rPr>
              <a:t>ethical obligation to do so?</a:t>
            </a:r>
          </a:p>
          <a:p>
            <a:r>
              <a:rPr lang="en-GB" dirty="0" smtClean="0">
                <a:latin typeface="Derailed" panose="020B0503030101060003" pitchFamily="34" charset="0"/>
              </a:rPr>
              <a:t>The collection </a:t>
            </a:r>
            <a:r>
              <a:rPr lang="en-GB" dirty="0" smtClean="0">
                <a:latin typeface="Derailed" panose="020B0503030101060003" pitchFamily="34" charset="0"/>
              </a:rPr>
              <a:t>and analysis of </a:t>
            </a:r>
            <a:r>
              <a:rPr lang="en-GB" dirty="0" smtClean="0">
                <a:latin typeface="Derailed" panose="020B0503030101060003" pitchFamily="34" charset="0"/>
              </a:rPr>
              <a:t>data can lead to improvements. But are companies and governments capable of safely storing and managing such databases?</a:t>
            </a:r>
            <a:endParaRPr lang="en-GB" dirty="0">
              <a:latin typeface="Derailed" panose="020B0503030101060003" pitchFamily="34" charset="0"/>
            </a:endParaRPr>
          </a:p>
        </p:txBody>
      </p:sp>
    </p:spTree>
    <p:extLst>
      <p:ext uri="{BB962C8B-B14F-4D97-AF65-F5344CB8AC3E}">
        <p14:creationId xmlns:p14="http://schemas.microsoft.com/office/powerpoint/2010/main" val="215023661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D959B2D8FA5C4980890EF71530081A" ma:contentTypeVersion="9" ma:contentTypeDescription="Create a new document." ma:contentTypeScope="" ma:versionID="e4e4b05fc05332cd670dc05ffd409a76">
  <xsd:schema xmlns:xsd="http://www.w3.org/2001/XMLSchema" xmlns:xs="http://www.w3.org/2001/XMLSchema" xmlns:p="http://schemas.microsoft.com/office/2006/metadata/properties" xmlns:ns3="1ff86b73-d2ed-45d1-9e31-5b4a0d263f49" targetNamespace="http://schemas.microsoft.com/office/2006/metadata/properties" ma:root="true" ma:fieldsID="c0a40fbc3bc2027ac3900bf802c1b22a" ns3:_="">
    <xsd:import namespace="1ff86b73-d2ed-45d1-9e31-5b4a0d263f4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f86b73-d2ed-45d1-9e31-5b4a0d263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D349FD-58C5-43FA-909B-92588B48C5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f86b73-d2ed-45d1-9e31-5b4a0d263f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94FF16-DAF3-49E5-A251-E94AB255CCC3}">
  <ds:schemaRefs>
    <ds:schemaRef ds:uri="http://schemas.microsoft.com/sharepoint/v3/contenttype/forms"/>
  </ds:schemaRefs>
</ds:datastoreItem>
</file>

<file path=customXml/itemProps3.xml><?xml version="1.0" encoding="utf-8"?>
<ds:datastoreItem xmlns:ds="http://schemas.openxmlformats.org/officeDocument/2006/customXml" ds:itemID="{3F3F65F5-3397-47A9-9114-C4E6A1EEBF82}">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1ff86b73-d2ed-45d1-9e31-5b4a0d263f49"/>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TM04033919[[fn=Circuit]]</Template>
  <TotalTime>817</TotalTime>
  <Words>1761</Words>
  <Application>Microsoft Office PowerPoint</Application>
  <PresentationFormat>Widescreen</PresentationFormat>
  <Paragraphs>79</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Derailed</vt:lpstr>
      <vt:lpstr>Derailed Medium</vt:lpstr>
      <vt:lpstr>Trebuchet MS</vt:lpstr>
      <vt:lpstr>Tw Cen MT</vt:lpstr>
      <vt:lpstr>Circuit</vt:lpstr>
      <vt:lpstr>DEEP MIND</vt:lpstr>
      <vt:lpstr>TIME or safety?  The importance of independent decisions</vt:lpstr>
      <vt:lpstr>Key Points for discussion</vt:lpstr>
      <vt:lpstr>TASK</vt:lpstr>
      <vt:lpstr>Medicine for some or all?</vt:lpstr>
      <vt:lpstr>Key points for discussion</vt:lpstr>
      <vt:lpstr>TASK</vt:lpstr>
      <vt:lpstr>The privatisation of healthcare</vt:lpstr>
      <vt:lpstr>Key points for discussion</vt:lpstr>
      <vt:lpstr>TASK</vt:lpstr>
      <vt:lpstr>Lessons from medical device scandals</vt:lpstr>
      <vt:lpstr>Key points for discussion</vt:lpstr>
      <vt:lpstr>TASK</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MIND AND THE GREAT PUZZLE</dc:title>
  <dc:creator>Michael White</dc:creator>
  <cp:lastModifiedBy>Michael White</cp:lastModifiedBy>
  <cp:revision>56</cp:revision>
  <dcterms:created xsi:type="dcterms:W3CDTF">2020-09-24T10:58:55Z</dcterms:created>
  <dcterms:modified xsi:type="dcterms:W3CDTF">2020-11-04T12:34:08Z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0x010100D9D959B2D8FA5C4980890EF71530081A</vt:lpwstr>
  </property>
</Properties>
</file>